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/>
    <p:restoredTop sz="96327"/>
  </p:normalViewPr>
  <p:slideViewPr>
    <p:cSldViewPr snapToGrid="0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F5FD1-31FF-47A9-9199-06401C3F75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A1CCE0-3992-40D3-AE61-AA2A82D445CB}">
      <dgm:prSet/>
      <dgm:spPr/>
      <dgm:t>
        <a:bodyPr/>
        <a:lstStyle/>
        <a:p>
          <a:r>
            <a:rPr lang="en-IN" b="1" i="0"/>
            <a:t>Road Safety Challenges in India</a:t>
          </a:r>
          <a:endParaRPr lang="en-US"/>
        </a:p>
      </dgm:t>
    </dgm:pt>
    <dgm:pt modelId="{D60CEF65-EF7D-42E3-84BE-E3F5C899325D}" type="parTrans" cxnId="{E7609D3D-9F78-4EA7-9149-535B147AC1A7}">
      <dgm:prSet/>
      <dgm:spPr/>
      <dgm:t>
        <a:bodyPr/>
        <a:lstStyle/>
        <a:p>
          <a:endParaRPr lang="en-US"/>
        </a:p>
      </dgm:t>
    </dgm:pt>
    <dgm:pt modelId="{4728B39E-D191-41D4-B6F7-039E8B898554}" type="sibTrans" cxnId="{E7609D3D-9F78-4EA7-9149-535B147AC1A7}">
      <dgm:prSet/>
      <dgm:spPr/>
      <dgm:t>
        <a:bodyPr/>
        <a:lstStyle/>
        <a:p>
          <a:endParaRPr lang="en-US"/>
        </a:p>
      </dgm:t>
    </dgm:pt>
    <dgm:pt modelId="{56B8A5B5-4853-4473-B4C0-35EE27316486}">
      <dgm:prSet/>
      <dgm:spPr/>
      <dgm:t>
        <a:bodyPr/>
        <a:lstStyle/>
        <a:p>
          <a:r>
            <a:rPr lang="en-IN" b="1" i="0"/>
            <a:t>Challenges in Enforcing Helmet Usage</a:t>
          </a:r>
          <a:endParaRPr lang="en-US"/>
        </a:p>
      </dgm:t>
    </dgm:pt>
    <dgm:pt modelId="{9CBFCFE3-A487-4E80-8744-63023C4E5F11}" type="parTrans" cxnId="{6C555C88-099D-4E2F-B2D7-DB4360EB53A0}">
      <dgm:prSet/>
      <dgm:spPr/>
      <dgm:t>
        <a:bodyPr/>
        <a:lstStyle/>
        <a:p>
          <a:endParaRPr lang="en-US"/>
        </a:p>
      </dgm:t>
    </dgm:pt>
    <dgm:pt modelId="{1F134C7D-BF1A-42D8-819A-FD2C65D91D37}" type="sibTrans" cxnId="{6C555C88-099D-4E2F-B2D7-DB4360EB53A0}">
      <dgm:prSet/>
      <dgm:spPr/>
      <dgm:t>
        <a:bodyPr/>
        <a:lstStyle/>
        <a:p>
          <a:endParaRPr lang="en-US"/>
        </a:p>
      </dgm:t>
    </dgm:pt>
    <dgm:pt modelId="{D3AF86AF-B3D1-4511-9551-B447DE1A2BFD}">
      <dgm:prSet/>
      <dgm:spPr/>
      <dgm:t>
        <a:bodyPr/>
        <a:lstStyle/>
        <a:p>
          <a:r>
            <a:rPr lang="en-IN" b="1" i="0" dirty="0"/>
            <a:t>Need for a Low-Tech Technological Solution</a:t>
          </a:r>
          <a:endParaRPr lang="en-US" dirty="0"/>
        </a:p>
      </dgm:t>
    </dgm:pt>
    <dgm:pt modelId="{E1A5D9C9-2168-4E81-8565-6A3345357C09}" type="parTrans" cxnId="{5433DC4B-911C-46C5-9954-5C28BE48D981}">
      <dgm:prSet/>
      <dgm:spPr/>
      <dgm:t>
        <a:bodyPr/>
        <a:lstStyle/>
        <a:p>
          <a:endParaRPr lang="en-US"/>
        </a:p>
      </dgm:t>
    </dgm:pt>
    <dgm:pt modelId="{5F2E50D6-623B-4078-9941-1A3982869034}" type="sibTrans" cxnId="{5433DC4B-911C-46C5-9954-5C28BE48D981}">
      <dgm:prSet/>
      <dgm:spPr/>
      <dgm:t>
        <a:bodyPr/>
        <a:lstStyle/>
        <a:p>
          <a:endParaRPr lang="en-US"/>
        </a:p>
      </dgm:t>
    </dgm:pt>
    <dgm:pt modelId="{E8720423-DCA5-4E10-A1C2-356C372937FE}" type="pres">
      <dgm:prSet presAssocID="{8A2F5FD1-31FF-47A9-9199-06401C3F75DF}" presName="root" presStyleCnt="0">
        <dgm:presLayoutVars>
          <dgm:dir/>
          <dgm:resizeHandles val="exact"/>
        </dgm:presLayoutVars>
      </dgm:prSet>
      <dgm:spPr/>
    </dgm:pt>
    <dgm:pt modelId="{8177AB87-C51E-49DF-BBA9-1ED993617C32}" type="pres">
      <dgm:prSet presAssocID="{5CA1CCE0-3992-40D3-AE61-AA2A82D445CB}" presName="compNode" presStyleCnt="0"/>
      <dgm:spPr/>
    </dgm:pt>
    <dgm:pt modelId="{20BA1117-AAF3-4D69-8754-C314F3C33B20}" type="pres">
      <dgm:prSet presAssocID="{5CA1CCE0-3992-40D3-AE61-AA2A82D445CB}" presName="bgRect" presStyleLbl="bgShp" presStyleIdx="0" presStyleCnt="3"/>
      <dgm:spPr/>
    </dgm:pt>
    <dgm:pt modelId="{4E90005F-B346-4E62-93C8-A0D1BD97801A}" type="pres">
      <dgm:prSet presAssocID="{5CA1CCE0-3992-40D3-AE61-AA2A82D445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6F97E3D3-03FE-463C-A052-6C6856B26C57}" type="pres">
      <dgm:prSet presAssocID="{5CA1CCE0-3992-40D3-AE61-AA2A82D445CB}" presName="spaceRect" presStyleCnt="0"/>
      <dgm:spPr/>
    </dgm:pt>
    <dgm:pt modelId="{3137F7DB-4BC6-4679-B918-E1F828B554AF}" type="pres">
      <dgm:prSet presAssocID="{5CA1CCE0-3992-40D3-AE61-AA2A82D445CB}" presName="parTx" presStyleLbl="revTx" presStyleIdx="0" presStyleCnt="3">
        <dgm:presLayoutVars>
          <dgm:chMax val="0"/>
          <dgm:chPref val="0"/>
        </dgm:presLayoutVars>
      </dgm:prSet>
      <dgm:spPr/>
    </dgm:pt>
    <dgm:pt modelId="{555ED1E2-C4D5-4E45-9CCF-D8964C514D22}" type="pres">
      <dgm:prSet presAssocID="{4728B39E-D191-41D4-B6F7-039E8B898554}" presName="sibTrans" presStyleCnt="0"/>
      <dgm:spPr/>
    </dgm:pt>
    <dgm:pt modelId="{9A769242-A94D-47D3-B1DE-D150D405FA28}" type="pres">
      <dgm:prSet presAssocID="{56B8A5B5-4853-4473-B4C0-35EE27316486}" presName="compNode" presStyleCnt="0"/>
      <dgm:spPr/>
    </dgm:pt>
    <dgm:pt modelId="{C062147A-9FA4-44F0-AAF8-15E89AC6FBF9}" type="pres">
      <dgm:prSet presAssocID="{56B8A5B5-4853-4473-B4C0-35EE27316486}" presName="bgRect" presStyleLbl="bgShp" presStyleIdx="1" presStyleCnt="3"/>
      <dgm:spPr/>
    </dgm:pt>
    <dgm:pt modelId="{6CA57EEF-91EB-4CDC-957C-26BF4D9CF5FE}" type="pres">
      <dgm:prSet presAssocID="{56B8A5B5-4853-4473-B4C0-35EE273164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41123C2-60A8-406C-91D1-2848B3BF9AA2}" type="pres">
      <dgm:prSet presAssocID="{56B8A5B5-4853-4473-B4C0-35EE27316486}" presName="spaceRect" presStyleCnt="0"/>
      <dgm:spPr/>
    </dgm:pt>
    <dgm:pt modelId="{DBE194E1-6DC9-4851-B770-9DD84053BD19}" type="pres">
      <dgm:prSet presAssocID="{56B8A5B5-4853-4473-B4C0-35EE27316486}" presName="parTx" presStyleLbl="revTx" presStyleIdx="1" presStyleCnt="3">
        <dgm:presLayoutVars>
          <dgm:chMax val="0"/>
          <dgm:chPref val="0"/>
        </dgm:presLayoutVars>
      </dgm:prSet>
      <dgm:spPr/>
    </dgm:pt>
    <dgm:pt modelId="{FCE157A3-CEE1-4CC0-825F-65C7EC21605F}" type="pres">
      <dgm:prSet presAssocID="{1F134C7D-BF1A-42D8-819A-FD2C65D91D37}" presName="sibTrans" presStyleCnt="0"/>
      <dgm:spPr/>
    </dgm:pt>
    <dgm:pt modelId="{E7E5A82E-62AA-4EBA-AAC1-B4BBC25F8F7B}" type="pres">
      <dgm:prSet presAssocID="{D3AF86AF-B3D1-4511-9551-B447DE1A2BFD}" presName="compNode" presStyleCnt="0"/>
      <dgm:spPr/>
    </dgm:pt>
    <dgm:pt modelId="{0EB3147F-A953-4BBE-A333-111C8BCF5090}" type="pres">
      <dgm:prSet presAssocID="{D3AF86AF-B3D1-4511-9551-B447DE1A2BFD}" presName="bgRect" presStyleLbl="bgShp" presStyleIdx="2" presStyleCnt="3"/>
      <dgm:spPr/>
    </dgm:pt>
    <dgm:pt modelId="{3C698106-0ED4-4AD6-9829-2AE36F5B6C88}" type="pres">
      <dgm:prSet presAssocID="{D3AF86AF-B3D1-4511-9551-B447DE1A2B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51AA8C-0824-4AB1-A1C6-074BF4CDF57B}" type="pres">
      <dgm:prSet presAssocID="{D3AF86AF-B3D1-4511-9551-B447DE1A2BFD}" presName="spaceRect" presStyleCnt="0"/>
      <dgm:spPr/>
    </dgm:pt>
    <dgm:pt modelId="{528B06C0-45B9-498B-A554-62E3D9B0BD85}" type="pres">
      <dgm:prSet presAssocID="{D3AF86AF-B3D1-4511-9551-B447DE1A2B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151C09-2EDB-4150-8A67-D985A00C2218}" type="presOf" srcId="{D3AF86AF-B3D1-4511-9551-B447DE1A2BFD}" destId="{528B06C0-45B9-498B-A554-62E3D9B0BD85}" srcOrd="0" destOrd="0" presId="urn:microsoft.com/office/officeart/2018/2/layout/IconVerticalSolidList"/>
    <dgm:cxn modelId="{E7609D3D-9F78-4EA7-9149-535B147AC1A7}" srcId="{8A2F5FD1-31FF-47A9-9199-06401C3F75DF}" destId="{5CA1CCE0-3992-40D3-AE61-AA2A82D445CB}" srcOrd="0" destOrd="0" parTransId="{D60CEF65-EF7D-42E3-84BE-E3F5C899325D}" sibTransId="{4728B39E-D191-41D4-B6F7-039E8B898554}"/>
    <dgm:cxn modelId="{DA2E5141-AAE9-4191-BC40-5E81AC6470F6}" type="presOf" srcId="{8A2F5FD1-31FF-47A9-9199-06401C3F75DF}" destId="{E8720423-DCA5-4E10-A1C2-356C372937FE}" srcOrd="0" destOrd="0" presId="urn:microsoft.com/office/officeart/2018/2/layout/IconVerticalSolidList"/>
    <dgm:cxn modelId="{5433DC4B-911C-46C5-9954-5C28BE48D981}" srcId="{8A2F5FD1-31FF-47A9-9199-06401C3F75DF}" destId="{D3AF86AF-B3D1-4511-9551-B447DE1A2BFD}" srcOrd="2" destOrd="0" parTransId="{E1A5D9C9-2168-4E81-8565-6A3345357C09}" sibTransId="{5F2E50D6-623B-4078-9941-1A3982869034}"/>
    <dgm:cxn modelId="{6C555C88-099D-4E2F-B2D7-DB4360EB53A0}" srcId="{8A2F5FD1-31FF-47A9-9199-06401C3F75DF}" destId="{56B8A5B5-4853-4473-B4C0-35EE27316486}" srcOrd="1" destOrd="0" parTransId="{9CBFCFE3-A487-4E80-8744-63023C4E5F11}" sibTransId="{1F134C7D-BF1A-42D8-819A-FD2C65D91D37}"/>
    <dgm:cxn modelId="{C6B760E6-1CC3-41DD-A3FE-725A5AB3D440}" type="presOf" srcId="{5CA1CCE0-3992-40D3-AE61-AA2A82D445CB}" destId="{3137F7DB-4BC6-4679-B918-E1F828B554AF}" srcOrd="0" destOrd="0" presId="urn:microsoft.com/office/officeart/2018/2/layout/IconVerticalSolidList"/>
    <dgm:cxn modelId="{CFF7B1ED-1938-4A8E-8948-261BE19677A4}" type="presOf" srcId="{56B8A5B5-4853-4473-B4C0-35EE27316486}" destId="{DBE194E1-6DC9-4851-B770-9DD84053BD19}" srcOrd="0" destOrd="0" presId="urn:microsoft.com/office/officeart/2018/2/layout/IconVerticalSolidList"/>
    <dgm:cxn modelId="{3B85FD25-6BD7-488D-9866-3EB3606A17AE}" type="presParOf" srcId="{E8720423-DCA5-4E10-A1C2-356C372937FE}" destId="{8177AB87-C51E-49DF-BBA9-1ED993617C32}" srcOrd="0" destOrd="0" presId="urn:microsoft.com/office/officeart/2018/2/layout/IconVerticalSolidList"/>
    <dgm:cxn modelId="{B7C98168-BC63-4E35-B15D-D2DF241BBCD5}" type="presParOf" srcId="{8177AB87-C51E-49DF-BBA9-1ED993617C32}" destId="{20BA1117-AAF3-4D69-8754-C314F3C33B20}" srcOrd="0" destOrd="0" presId="urn:microsoft.com/office/officeart/2018/2/layout/IconVerticalSolidList"/>
    <dgm:cxn modelId="{9727FF4F-1869-4584-BD2A-A963D1091A28}" type="presParOf" srcId="{8177AB87-C51E-49DF-BBA9-1ED993617C32}" destId="{4E90005F-B346-4E62-93C8-A0D1BD97801A}" srcOrd="1" destOrd="0" presId="urn:microsoft.com/office/officeart/2018/2/layout/IconVerticalSolidList"/>
    <dgm:cxn modelId="{A374819B-B65C-4598-BAEB-CA71115C2837}" type="presParOf" srcId="{8177AB87-C51E-49DF-BBA9-1ED993617C32}" destId="{6F97E3D3-03FE-463C-A052-6C6856B26C57}" srcOrd="2" destOrd="0" presId="urn:microsoft.com/office/officeart/2018/2/layout/IconVerticalSolidList"/>
    <dgm:cxn modelId="{29D15654-C25E-4885-B227-E4DC49AD1209}" type="presParOf" srcId="{8177AB87-C51E-49DF-BBA9-1ED993617C32}" destId="{3137F7DB-4BC6-4679-B918-E1F828B554AF}" srcOrd="3" destOrd="0" presId="urn:microsoft.com/office/officeart/2018/2/layout/IconVerticalSolidList"/>
    <dgm:cxn modelId="{AFB199C7-C1CD-4871-9349-D9089869E0C6}" type="presParOf" srcId="{E8720423-DCA5-4E10-A1C2-356C372937FE}" destId="{555ED1E2-C4D5-4E45-9CCF-D8964C514D22}" srcOrd="1" destOrd="0" presId="urn:microsoft.com/office/officeart/2018/2/layout/IconVerticalSolidList"/>
    <dgm:cxn modelId="{D705AFD1-C7E0-4D26-A8AB-723C05D3245A}" type="presParOf" srcId="{E8720423-DCA5-4E10-A1C2-356C372937FE}" destId="{9A769242-A94D-47D3-B1DE-D150D405FA28}" srcOrd="2" destOrd="0" presId="urn:microsoft.com/office/officeart/2018/2/layout/IconVerticalSolidList"/>
    <dgm:cxn modelId="{7E6A2AEB-881D-4F82-9A3B-303DBD437727}" type="presParOf" srcId="{9A769242-A94D-47D3-B1DE-D150D405FA28}" destId="{C062147A-9FA4-44F0-AAF8-15E89AC6FBF9}" srcOrd="0" destOrd="0" presId="urn:microsoft.com/office/officeart/2018/2/layout/IconVerticalSolidList"/>
    <dgm:cxn modelId="{D82F6EC6-2E92-4FCB-B933-7398C2C42072}" type="presParOf" srcId="{9A769242-A94D-47D3-B1DE-D150D405FA28}" destId="{6CA57EEF-91EB-4CDC-957C-26BF4D9CF5FE}" srcOrd="1" destOrd="0" presId="urn:microsoft.com/office/officeart/2018/2/layout/IconVerticalSolidList"/>
    <dgm:cxn modelId="{A7C45782-C215-47EC-A9EA-E90527F64898}" type="presParOf" srcId="{9A769242-A94D-47D3-B1DE-D150D405FA28}" destId="{B41123C2-60A8-406C-91D1-2848B3BF9AA2}" srcOrd="2" destOrd="0" presId="urn:microsoft.com/office/officeart/2018/2/layout/IconVerticalSolidList"/>
    <dgm:cxn modelId="{C9137E44-DCA8-415A-A520-4D3D8194299D}" type="presParOf" srcId="{9A769242-A94D-47D3-B1DE-D150D405FA28}" destId="{DBE194E1-6DC9-4851-B770-9DD84053BD19}" srcOrd="3" destOrd="0" presId="urn:microsoft.com/office/officeart/2018/2/layout/IconVerticalSolidList"/>
    <dgm:cxn modelId="{40B0F7F6-F3CB-4C1B-8CA9-F7DA14D0EAE5}" type="presParOf" srcId="{E8720423-DCA5-4E10-A1C2-356C372937FE}" destId="{FCE157A3-CEE1-4CC0-825F-65C7EC21605F}" srcOrd="3" destOrd="0" presId="urn:microsoft.com/office/officeart/2018/2/layout/IconVerticalSolidList"/>
    <dgm:cxn modelId="{ADD85C53-9685-4137-8028-CE6F3F337D96}" type="presParOf" srcId="{E8720423-DCA5-4E10-A1C2-356C372937FE}" destId="{E7E5A82E-62AA-4EBA-AAC1-B4BBC25F8F7B}" srcOrd="4" destOrd="0" presId="urn:microsoft.com/office/officeart/2018/2/layout/IconVerticalSolidList"/>
    <dgm:cxn modelId="{237157A0-6DB8-42CF-B964-6C0F6779B8A9}" type="presParOf" srcId="{E7E5A82E-62AA-4EBA-AAC1-B4BBC25F8F7B}" destId="{0EB3147F-A953-4BBE-A333-111C8BCF5090}" srcOrd="0" destOrd="0" presId="urn:microsoft.com/office/officeart/2018/2/layout/IconVerticalSolidList"/>
    <dgm:cxn modelId="{9EC99683-5136-431B-AE3B-E1C36B331EF9}" type="presParOf" srcId="{E7E5A82E-62AA-4EBA-AAC1-B4BBC25F8F7B}" destId="{3C698106-0ED4-4AD6-9829-2AE36F5B6C88}" srcOrd="1" destOrd="0" presId="urn:microsoft.com/office/officeart/2018/2/layout/IconVerticalSolidList"/>
    <dgm:cxn modelId="{02A59D3C-1F9F-46FB-945A-B85391106767}" type="presParOf" srcId="{E7E5A82E-62AA-4EBA-AAC1-B4BBC25F8F7B}" destId="{C051AA8C-0824-4AB1-A1C6-074BF4CDF57B}" srcOrd="2" destOrd="0" presId="urn:microsoft.com/office/officeart/2018/2/layout/IconVerticalSolidList"/>
    <dgm:cxn modelId="{9A5EE13A-7273-44A8-81CB-3C88DF85AABD}" type="presParOf" srcId="{E7E5A82E-62AA-4EBA-AAC1-B4BBC25F8F7B}" destId="{528B06C0-45B9-498B-A554-62E3D9B0BD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A1117-AAF3-4D69-8754-C314F3C33B20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0005F-B346-4E62-93C8-A0D1BD97801A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7F7DB-4BC6-4679-B918-E1F828B554AF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/>
            <a:t>Road Safety Challenges in India</a:t>
          </a:r>
          <a:endParaRPr lang="en-US" sz="2500" kern="1200"/>
        </a:p>
      </dsp:txBody>
      <dsp:txXfrm>
        <a:off x="1840447" y="680"/>
        <a:ext cx="4420652" cy="1593460"/>
      </dsp:txXfrm>
    </dsp:sp>
    <dsp:sp modelId="{C062147A-9FA4-44F0-AAF8-15E89AC6FBF9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57EEF-91EB-4CDC-957C-26BF4D9CF5FE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194E1-6DC9-4851-B770-9DD84053BD19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/>
            <a:t>Challenges in Enforcing Helmet Usage</a:t>
          </a:r>
          <a:endParaRPr lang="en-US" sz="2500" kern="1200"/>
        </a:p>
      </dsp:txBody>
      <dsp:txXfrm>
        <a:off x="1840447" y="1992507"/>
        <a:ext cx="4420652" cy="1593460"/>
      </dsp:txXfrm>
    </dsp:sp>
    <dsp:sp modelId="{0EB3147F-A953-4BBE-A333-111C8BCF5090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98106-0ED4-4AD6-9829-2AE36F5B6C88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B06C0-45B9-498B-A554-62E3D9B0BD85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 dirty="0"/>
            <a:t>Need for a Low-Tech Technological Solution</a:t>
          </a:r>
          <a:endParaRPr lang="en-US" sz="2500" kern="1200" dirty="0"/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7643-3251-89A5-14E7-45586739A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Helmet Detection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9E6B9-EFBB-767B-BD9B-295D83C6D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</a:rPr>
              <a:t>Team 53 - Ishan, Aarnav and Aditya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7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23EB-EA7B-37EF-D6B7-ED2B682F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Road Safety in India: A Critical Concern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42AB-DB4F-16B4-874A-1F053727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latin typeface="Söhne"/>
              </a:rPr>
              <a:t>The Current Scenario:</a:t>
            </a:r>
          </a:p>
          <a:p>
            <a:r>
              <a:rPr lang="en-IN" dirty="0">
                <a:solidFill>
                  <a:srgbClr val="374151"/>
                </a:solidFill>
                <a:latin typeface="Söhne"/>
              </a:rPr>
              <a:t>India faces a critical challenge concerning road safety, with a significant number of accidents and injuries occurring daily.</a:t>
            </a:r>
          </a:p>
          <a:p>
            <a:r>
              <a:rPr lang="en-IN" dirty="0">
                <a:solidFill>
                  <a:srgbClr val="374151"/>
                </a:solidFill>
                <a:latin typeface="Söhne"/>
              </a:rPr>
              <a:t>Two-wheeler riders constitute a substantial portion of road users, making it imperative to address safety measures for this demographic.</a:t>
            </a:r>
          </a:p>
          <a:p>
            <a:pPr marL="0" indent="0">
              <a:buNone/>
            </a:pPr>
            <a:r>
              <a:rPr lang="en-IN" dirty="0">
                <a:latin typeface="Söhne"/>
              </a:rPr>
              <a:t>The Importance of Helmet Usage:</a:t>
            </a:r>
          </a:p>
          <a:p>
            <a:r>
              <a:rPr lang="en-IN" dirty="0">
                <a:solidFill>
                  <a:srgbClr val="374151"/>
                </a:solidFill>
                <a:latin typeface="Söhne"/>
              </a:rPr>
              <a:t>Helmet usage plays a pivotal role in reducing the severity of injuries and fatalities in two-wheeler accidents.</a:t>
            </a:r>
          </a:p>
          <a:p>
            <a:r>
              <a:rPr lang="en-IN" dirty="0">
                <a:solidFill>
                  <a:srgbClr val="374151"/>
                </a:solidFill>
                <a:latin typeface="Söhne"/>
              </a:rPr>
              <a:t>Despite awareness campaigns, non-compliance with helmet regulations remains a persistent issue.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5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C3B9F-C1AF-60C5-6918-34949D6D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Problems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0E20F1-1FEB-42CA-8C43-C321CE669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603724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579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7E6-B4D7-CEA6-87D3-15971C43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Ideas</a:t>
            </a:r>
          </a:p>
        </p:txBody>
      </p:sp>
      <p:pic>
        <p:nvPicPr>
          <p:cNvPr id="5" name="Content Placeholder 4" descr="Two men riding a motorcycle&#10;&#10;Description automatically generated">
            <a:extLst>
              <a:ext uri="{FF2B5EF4-FFF2-40B4-BE49-F238E27FC236}">
                <a16:creationId xmlns:a16="http://schemas.microsoft.com/office/drawing/2014/main" id="{30773EC6-4EEF-DAA0-223F-79E7193A4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162" y="2318051"/>
            <a:ext cx="4096074" cy="3598863"/>
          </a:xfrm>
        </p:spPr>
      </p:pic>
      <p:pic>
        <p:nvPicPr>
          <p:cNvPr id="7" name="Picture 6" descr="A person on a motorcycle&#10;&#10;Description automatically generated">
            <a:extLst>
              <a:ext uri="{FF2B5EF4-FFF2-40B4-BE49-F238E27FC236}">
                <a16:creationId xmlns:a16="http://schemas.microsoft.com/office/drawing/2014/main" id="{BEF1936D-A7C8-81EB-C0E3-CF4AF0A8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33" y="1723292"/>
            <a:ext cx="5332956" cy="46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5B8E-22A3-3282-1CEB-6A76200E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Our Unique Selling Proposition (USP)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82495-8512-D203-4CEF-5A10CD3C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IN" b="0" i="0" dirty="0">
                <a:effectLst/>
                <a:latin typeface="Söhne"/>
              </a:rPr>
              <a:t>Unprecedented Accuracy: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74151"/>
                </a:solidFill>
                <a:latin typeface="Söhne"/>
              </a:rPr>
              <a:t>E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xceptional accuracy of our algorithm in detecting helmets, ensuring reliable and trustworthy results.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We are able to achieve this as our Code utilizes the ‘REKOGNITION API</a:t>
            </a:r>
            <a:r>
              <a:rPr lang="en-IN" dirty="0">
                <a:solidFill>
                  <a:srgbClr val="374151"/>
                </a:solidFill>
                <a:latin typeface="Söhne"/>
              </a:rPr>
              <a:t>’ created by AWS to detect Objects in an Image and assign labels to it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Traditional methods only utilize </a:t>
            </a:r>
          </a:p>
          <a:p>
            <a:pPr algn="l"/>
            <a:r>
              <a:rPr lang="en-IN" b="0" i="0" dirty="0">
                <a:effectLst/>
                <a:latin typeface="Söhne"/>
              </a:rPr>
              <a:t>Real-time Monitoring Capability: (Part of Original Ideas)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Showcase the real-time monitoring feature, allowing immediate intervention and feedback for non-compliance.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Position our solution as proactive and responsive to ensure road safety.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4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4FA2-19DE-9904-52DA-53A70D26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 During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B454-983D-7677-425E-9841643A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idea was to use a “Raspberry Pi” and camera to take LIVE feed. Build a one of our systems as a server and host a Website using Flask and use Socket Protocol in Python. We ran out of time.</a:t>
            </a:r>
          </a:p>
          <a:p>
            <a:endParaRPr lang="en-US"/>
          </a:p>
          <a:p>
            <a:r>
              <a:rPr lang="en-US"/>
              <a:t>This </a:t>
            </a:r>
            <a:r>
              <a:rPr lang="en-US" dirty="0"/>
              <a:t>website would have allowed us to interact with the raspberry pi and show </a:t>
            </a:r>
            <a:r>
              <a:rPr lang="en-US" dirty="0" err="1"/>
              <a:t>Pibrella</a:t>
            </a:r>
            <a:r>
              <a:rPr lang="en-US" dirty="0"/>
              <a:t> lights as “Traffic Lights”</a:t>
            </a:r>
          </a:p>
          <a:p>
            <a:endParaRPr lang="en-US" dirty="0"/>
          </a:p>
          <a:p>
            <a:r>
              <a:rPr lang="en-US" dirty="0"/>
              <a:t>SSH protocol and port access was blocked in the school network</a:t>
            </a:r>
          </a:p>
          <a:p>
            <a:pPr lvl="1"/>
            <a:r>
              <a:rPr lang="en-US" dirty="0"/>
              <a:t>We ran SSH Daemon on a different port but protocol was disallowed.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236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72</TotalTime>
  <Words>311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Söhne</vt:lpstr>
      <vt:lpstr>Trebuchet MS</vt:lpstr>
      <vt:lpstr>Berlin</vt:lpstr>
      <vt:lpstr>Helmet Detection AI</vt:lpstr>
      <vt:lpstr>Introduction:  Road Safety in India: A Critical Concern</vt:lpstr>
      <vt:lpstr>Problems</vt:lpstr>
      <vt:lpstr>Our Ideas</vt:lpstr>
      <vt:lpstr>Our Unique Selling Proposition (USP)</vt:lpstr>
      <vt:lpstr>Problems Faced During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Helmet Detection AI</dc:title>
  <dc:creator>Harish Agrawal</dc:creator>
  <cp:lastModifiedBy>Harish Agrawal</cp:lastModifiedBy>
  <cp:revision>4</cp:revision>
  <dcterms:created xsi:type="dcterms:W3CDTF">2024-01-28T10:24:07Z</dcterms:created>
  <dcterms:modified xsi:type="dcterms:W3CDTF">2024-01-28T13:05:20Z</dcterms:modified>
</cp:coreProperties>
</file>